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3521" r:id="rId6"/>
    <p:sldId id="3520" r:id="rId7"/>
    <p:sldId id="3522" r:id="rId8"/>
    <p:sldId id="1063" r:id="rId9"/>
    <p:sldId id="3523" r:id="rId10"/>
    <p:sldId id="3524" r:id="rId11"/>
    <p:sldId id="3525" r:id="rId12"/>
    <p:sldId id="1062" r:id="rId13"/>
    <p:sldId id="3526" r:id="rId15"/>
    <p:sldId id="3527" r:id="rId16"/>
    <p:sldId id="3528" r:id="rId17"/>
    <p:sldId id="3529" r:id="rId18"/>
    <p:sldId id="3530" r:id="rId19"/>
    <p:sldId id="3531" r:id="rId20"/>
    <p:sldId id="3532" r:id="rId21"/>
    <p:sldId id="3507" r:id="rId22"/>
    <p:sldId id="3509" r:id="rId23"/>
    <p:sldId id="3533" r:id="rId24"/>
    <p:sldId id="3534" r:id="rId25"/>
    <p:sldId id="3535" r:id="rId26"/>
    <p:sldId id="3508" r:id="rId27"/>
    <p:sldId id="3536" r:id="rId28"/>
    <p:sldId id="353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e Qi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45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6-21T18:48:14.572" idx="1">
    <p:pos x="6816" y="902"/>
    <p:text>+jcrowley@linuxfoundation.org
+tkrauss@linuxfoundation.org 
VMware Demo Theater presentation</p:tex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" min="-2" units="cm"/>
          <inkml:channel name="Y" type="integer" max="2" min="-2" units="cm"/>
          <inkml:channel name="F" type="integer" max="1023" units="cm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2.84167" units="1/cm"/>
        </inkml:channelProperties>
      </inkml:inkSource>
      <inkml:timestamp xml:id="ts0" timeString="2018-01-18T15:55:36"/>
    </inkml:context>
    <inkml:brush xml:id="br0">
      <inkml:brushProperty name="width" value="0.03333" units="cm"/>
      <inkml:brushProperty name="height" value="0.03333" units="cm"/>
      <inkml:brushProperty name="color" value="#000000"/>
    </inkml:brush>
  </inkml:definitions>
  <inkml:trace contextRef="#ctx0" brushRef="#br0">13866 7577 4258,'-13866'-7577'0,"13866"6633"0,0 944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A5DB0-F767-3647-898D-8CA24462686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BB860-2C94-E04D-96FB-B66C3F2088E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tropolis" panose="00000500000000000000" pitchFamily="2" charset="0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Metropolis" panose="00000500000000000000" pitchFamily="2" charset="0"/>
                <a:ea typeface="+mn-ea"/>
                <a:cs typeface="+mn-cs"/>
              </a:rPr>
              <a:t>ClusterAPI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Metropolis" panose="00000500000000000000" pitchFamily="2" charset="0"/>
                <a:ea typeface="+mn-ea"/>
                <a:cs typeface="+mn-cs"/>
              </a:rPr>
              <a:t> is a Kubernetes project to bring declarative, Kubernetes-style APIs to cluster creation, configuration, and management.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/>
          <p:cNvSpPr/>
          <p:nvPr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-1" fmla="*/ 3621 w 3206055"/>
              <a:gd name="connsiteY0-2" fmla="*/ 3200811 h 9623529"/>
              <a:gd name="connsiteX1-3" fmla="*/ 3204432 w 3206055"/>
              <a:gd name="connsiteY1-4" fmla="*/ 0 h 9623529"/>
              <a:gd name="connsiteX2-5" fmla="*/ 3204432 w 3206055"/>
              <a:gd name="connsiteY2-6" fmla="*/ 8389488 h 9623529"/>
              <a:gd name="connsiteX3-7" fmla="*/ 3197162 w 3206055"/>
              <a:gd name="connsiteY3-8" fmla="*/ 8389488 h 9623529"/>
              <a:gd name="connsiteX4-9" fmla="*/ 3206055 w 3206055"/>
              <a:gd name="connsiteY4-10" fmla="*/ 9386208 h 9623529"/>
              <a:gd name="connsiteX5-11" fmla="*/ 1971926 w 3206055"/>
              <a:gd name="connsiteY5-12" fmla="*/ 9623529 h 9623529"/>
              <a:gd name="connsiteX6-13" fmla="*/ 0 w 3206055"/>
              <a:gd name="connsiteY6-14" fmla="*/ 7651603 h 9623529"/>
              <a:gd name="connsiteX7-15" fmla="*/ 3621 w 3206055"/>
              <a:gd name="connsiteY7-16" fmla="*/ 7647982 h 9623529"/>
              <a:gd name="connsiteX8-17" fmla="*/ 3621 w 3206055"/>
              <a:gd name="connsiteY8-18" fmla="*/ 3200811 h 9623529"/>
              <a:gd name="connsiteX0-19" fmla="*/ 3621 w 3206987"/>
              <a:gd name="connsiteY0-20" fmla="*/ 3200811 h 9623529"/>
              <a:gd name="connsiteX1-21" fmla="*/ 3204432 w 3206987"/>
              <a:gd name="connsiteY1-22" fmla="*/ 0 h 9623529"/>
              <a:gd name="connsiteX2-23" fmla="*/ 3204432 w 3206987"/>
              <a:gd name="connsiteY2-24" fmla="*/ 8389488 h 9623529"/>
              <a:gd name="connsiteX3-25" fmla="*/ 3206142 w 3206987"/>
              <a:gd name="connsiteY3-26" fmla="*/ 8407448 h 9623529"/>
              <a:gd name="connsiteX4-27" fmla="*/ 3206055 w 3206987"/>
              <a:gd name="connsiteY4-28" fmla="*/ 9386208 h 9623529"/>
              <a:gd name="connsiteX5-29" fmla="*/ 1971926 w 3206987"/>
              <a:gd name="connsiteY5-30" fmla="*/ 9623529 h 9623529"/>
              <a:gd name="connsiteX6-31" fmla="*/ 0 w 3206987"/>
              <a:gd name="connsiteY6-32" fmla="*/ 7651603 h 9623529"/>
              <a:gd name="connsiteX7-33" fmla="*/ 3621 w 3206987"/>
              <a:gd name="connsiteY7-34" fmla="*/ 7647982 h 9623529"/>
              <a:gd name="connsiteX8-35" fmla="*/ 3621 w 3206987"/>
              <a:gd name="connsiteY8-36" fmla="*/ 3200811 h 96235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/>
          <p:cNvSpPr/>
          <p:nvPr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  <a:endParaRPr lang="en-US"/>
          </a:p>
        </p:txBody>
      </p:sp>
      <p:sp>
        <p:nvSpPr>
          <p:cNvPr id="12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Title at VMware</a:t>
            </a:r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6"/>
            <a:ext cx="3658553" cy="608742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Email address@vmware.com</a:t>
            </a:r>
            <a:endParaRPr lang="en-US"/>
          </a:p>
          <a:p>
            <a:pPr lvl="0"/>
            <a:r>
              <a:rPr lang="en-US" err="1"/>
              <a:t>Github</a:t>
            </a:r>
            <a:r>
              <a:rPr lang="en-US"/>
              <a:t> / twitter</a:t>
            </a:r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/>
            <p:cNvSpPr/>
            <p:nvPr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/>
            <p:cNvSpPr/>
            <p:nvPr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©2019 VMware, Inc.</a:t>
            </a:r>
            <a:endParaRPr lang="en-US" sz="80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9862161" y="4881179"/>
                <a:ext cx="240" cy="240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/>
          <p:cNvSpPr txBox="1"/>
          <p:nvPr/>
        </p:nvSpPr>
        <p:spPr>
          <a:xfrm>
            <a:off x="608171" y="1261595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  <a:endParaRPr lang="en-US" sz="3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30" name="TextBox 729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/>
          <p:cNvSpPr>
            <a:spLocks noGrp="1"/>
          </p:cNvSpPr>
          <p:nvPr>
            <p:ph type="body" sz="quarter" idx="23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70180" indent="-170180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855" indent="-17018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70280" indent="-16700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43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/>
          <p:cNvSpPr/>
          <p:nvPr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/>
          <p:cNvSpPr/>
          <p:nvPr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/>
          <p:cNvSpPr/>
          <p:nvPr/>
        </p:nvSpPr>
        <p:spPr>
          <a:xfrm>
            <a:off x="8937984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/>
          <p:cNvSpPr/>
          <p:nvPr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</a:fld>
            <a:endParaRPr lang="en-US" sz="1800" dirty="0">
              <a:latin typeface="+mj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</a:fld>
            <a:endParaRPr lang="en-US" sz="18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</a:fld>
            <a:endParaRPr lang="en-US" sz="1800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  <a:p>
            <a:pPr lvl="5"/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 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</a:fld>
            <a:endParaRPr lang="en-US" sz="18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</a:fld>
            <a:endParaRPr lang="en-US" sz="1800" dirty="0">
              <a:latin typeface="+mj-lt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</a:fld>
            <a:endParaRPr lang="en-US" sz="18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/>
            <p:cNvSpPr/>
            <p:nvPr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19" name="Freeform 8"/>
            <p:cNvSpPr>
              <a:spLocks noEditPoints="1"/>
            </p:cNvSpPr>
            <p:nvPr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5000" b="0" kern="1200" cap="none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: Shape 27"/>
          <p:cNvSpPr/>
          <p:nvPr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Freeform: Shape 21"/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8" name="Freeform 6"/>
            <p:cNvSpPr/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7" name="Freeform 9"/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9" name="Freeform 10"/>
            <p:cNvSpPr/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30" name="Freeform 11"/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31" name="Freeform 12"/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</p:grpSp>
      <p:sp>
        <p:nvSpPr>
          <p:cNvPr id="32" name="TextBox 31"/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5000" b="0" kern="1200" cap="none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Freeform: Shape 27"/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</a:fld>
            <a:endParaRPr lang="en-US" sz="1800" dirty="0">
              <a:latin typeface="+mj-lt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</a:fld>
            <a:endParaRPr lang="en-US" sz="1800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  <a:p>
            <a:pPr lvl="5"/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 Eighth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</a:fld>
            <a:endParaRPr lang="en-US" sz="1800" dirty="0">
              <a:latin typeface="+mj-lt"/>
            </a:endParaRPr>
          </a:p>
        </p:txBody>
      </p:sp>
      <p:sp>
        <p:nvSpPr>
          <p:cNvPr id="9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/>
            <p:cNvSpPr/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17" name="Freeform 7"/>
            <p:cNvSpPr/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3" name="Freeform 10"/>
            <p:cNvSpPr/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4" name="Freeform 11"/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  <p:sp>
          <p:nvSpPr>
            <p:cNvPr id="25" name="Freeform 12"/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en-US" sz="1800" baseline="0"/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5000" b="0" kern="1200" cap="none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: Shape 27"/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2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/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/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9" Type="http://schemas.openxmlformats.org/officeDocument/2006/relationships/theme" Target="../theme/theme1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github.com/kubernetes/enhancements/blob/master/keps/sig-cluster-lifecycle/0003-cluster-api.md" TargetMode="External"/><Relationship Id="rId1" Type="http://schemas.openxmlformats.org/officeDocument/2006/relationships/hyperlink" Target="https://github.com/kubernetes-sigs/cluster-api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hyperlink" Target="https://docs.google.com/document/d/1hTDKdWXTHUwm_G2OSXCNoI-FO1L5E825bJpY7D_u6CM/edit#heading=h.atlkbr6lt6hh" TargetMode="External"/><Relationship Id="rId8" Type="http://schemas.openxmlformats.org/officeDocument/2006/relationships/hyperlink" Target="https://docs.google.com/document/d/1R5OTjLzGk2-KdcfD1eeMO_O_21d3acKAaGnbqpUmabw/edit#heading=h.atlkbr6lt6hh" TargetMode="External"/><Relationship Id="rId7" Type="http://schemas.openxmlformats.org/officeDocument/2006/relationships/hyperlink" Target="https://docs.google.com/document/d/1Wb1FUZTixi9wzEEN_Ch00cLJPFdXmq9ZMFTitAQiJls/edit#heading=h.atlkbr6lt6hh" TargetMode="External"/><Relationship Id="rId6" Type="http://schemas.openxmlformats.org/officeDocument/2006/relationships/hyperlink" Target="https://github.com/kubernetes-sigs/cluster-api/blob/master/docs/staging-use-cases.md" TargetMode="External"/><Relationship Id="rId5" Type="http://schemas.openxmlformats.org/officeDocument/2006/relationships/hyperlink" Target="https://github.com/kubernetes-sigs/cluster-api/blob/master/docs/scope-and-objectives.md" TargetMode="External"/><Relationship Id="rId4" Type="http://schemas.openxmlformats.org/officeDocument/2006/relationships/hyperlink" Target="https://discuss.kubernetes.io/c/contributors/cluster-api" TargetMode="External"/><Relationship Id="rId3" Type="http://schemas.openxmlformats.org/officeDocument/2006/relationships/hyperlink" Target="https://docs.google.com/document/d/1Ys-DOR5UsgbMEeciuG0HOgDQc8kZsaWIWJeKJ1-UfbY/edit" TargetMode="External"/><Relationship Id="rId2" Type="http://schemas.openxmlformats.org/officeDocument/2006/relationships/hyperlink" Target="https://github.com/kubernetes-sigs/cluster-api" TargetMode="External"/><Relationship Id="rId14" Type="http://schemas.openxmlformats.org/officeDocument/2006/relationships/slideLayout" Target="../slideLayouts/slideLayout3.xml"/><Relationship Id="rId13" Type="http://schemas.openxmlformats.org/officeDocument/2006/relationships/hyperlink" Target="https://github.com/kubernetes-sigs/cluster-api-provider-azure/" TargetMode="External"/><Relationship Id="rId12" Type="http://schemas.openxmlformats.org/officeDocument/2006/relationships/hyperlink" Target="https://github.com/kubernetes-sigs/cluster-api-provider-vsphere/" TargetMode="External"/><Relationship Id="rId11" Type="http://schemas.openxmlformats.org/officeDocument/2006/relationships/hyperlink" Target="https://github.com/kubernetes-sigs/cluster-api-provider-aws" TargetMode="External"/><Relationship Id="rId10" Type="http://schemas.openxmlformats.org/officeDocument/2006/relationships/hyperlink" Target="https://docs.google.com/document/d/1E7N_JcSsDnnJk2yqMCCriBFwRZZc8nnx4kxSt99z7As/edit#heading=h.atlkbr6lt6hh" TargetMode="External"/><Relationship Id="rId1" Type="http://schemas.openxmlformats.org/officeDocument/2006/relationships/hyperlink" Target="https://github.com/kubernetes/community/tree/master/sig-cluster-lifecycl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Kubernetes in Layers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92923" y="5585797"/>
            <a:ext cx="91440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API Driven Infrastructure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92923" y="4654196"/>
            <a:ext cx="91440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Provisioning: </a:t>
            </a:r>
            <a:r>
              <a:rPr lang="en-US" sz="3000" dirty="0" err="1">
                <a:solidFill>
                  <a:schemeClr val="bg1"/>
                </a:solidFill>
              </a:rPr>
              <a:t>ClusterAPI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92923" y="3722595"/>
            <a:ext cx="91440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Bootstrapping: </a:t>
            </a:r>
            <a:r>
              <a:rPr lang="en-US" sz="3000" dirty="0" err="1">
                <a:solidFill>
                  <a:schemeClr val="bg1"/>
                </a:solidFill>
              </a:rPr>
              <a:t>kubeadm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92923" y="2790994"/>
            <a:ext cx="91440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Runtime: Kubernetes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92923" y="1859393"/>
            <a:ext cx="29718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Add-ons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251953" y="1859393"/>
            <a:ext cx="29718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Ecosystem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10983" y="1859393"/>
            <a:ext cx="2971800" cy="8355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Cloud Integrations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Declarative lifecycle management of Kubernetes Clusters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sp>
        <p:nvSpPr>
          <p:cNvPr id="16" name="Content Placeholder 1"/>
          <p:cNvSpPr txBox="1"/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Declarative lifecycle management of Kubernetes clusters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Create, Scale, Upgrade, Delete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>
                <a:hlinkClick r:id="rId1"/>
              </a:rPr>
              <a:t>github.com/kubernetes-sigs/cluster-api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Subproject of SIG Cluster Lifecycle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Community discussions started September 2017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>
                <a:hlinkClick r:id="rId2"/>
              </a:rPr>
              <a:t>Kubernetes Enhancement Proposal (KEP)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12 SIG sponsored infrastructure provider implementations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Initial v1alpha1 release March 29, 2019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Building block for higher-level systems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sp>
        <p:nvSpPr>
          <p:cNvPr id="4" name="Content Placeholder 3"/>
          <p:cNvSpPr txBox="1"/>
          <p:nvPr/>
        </p:nvSpPr>
        <p:spPr>
          <a:xfrm>
            <a:off x="840260" y="1796841"/>
            <a:ext cx="5895128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VMware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Pivotal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SUSE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Google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NetApp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SAP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 Scale Factory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Mesosphere</a:t>
            </a:r>
            <a:endParaRPr lang="en-US" dirty="0"/>
          </a:p>
        </p:txBody>
      </p:sp>
      <p:sp>
        <p:nvSpPr>
          <p:cNvPr id="5" name="Content Placeholder 4"/>
          <p:cNvSpPr txBox="1"/>
          <p:nvPr/>
        </p:nvSpPr>
        <p:spPr>
          <a:xfrm>
            <a:off x="6096000" y="1777239"/>
            <a:ext cx="5869066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Red Hat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Weaveworks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New Relic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Amazon AWS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Samsung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Loodse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Platform9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Microsoft</a:t>
            </a:r>
            <a:endParaRPr lang="en-US" dirty="0"/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pic>
        <p:nvPicPr>
          <p:cNvPr id="6" name="Picture 2" descr="https://lh6.googleusercontent.com/moNNfd67L7EaKhp7AUJmxQmzVOC6z32Jw9O8DqHkxMJnpHm7FbpCpLjHgo-mU4XX_olNAnuWGIdC4TOcSbv1QtpjOQMtTSrN1ONdwyrWaHdrzH1Fi-t__fagpd4Vv8cB0GqhicYIhB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24" y="1796841"/>
            <a:ext cx="8074263" cy="45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4041" y="1696769"/>
            <a:ext cx="9697380" cy="46899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412" y="1700360"/>
            <a:ext cx="8491844" cy="4587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779" y="4165819"/>
            <a:ext cx="15621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Cluster </a:t>
            </a:r>
            <a:r>
              <a:rPr lang="en-US" altLang="zh-CN" dirty="0"/>
              <a:t>C</a:t>
            </a:r>
            <a:r>
              <a:rPr lang="en-US" dirty="0"/>
              <a:t>reation</a:t>
            </a:r>
            <a:endParaRPr lang="en-US" dirty="0"/>
          </a:p>
        </p:txBody>
      </p:sp>
      <p:sp>
        <p:nvSpPr>
          <p:cNvPr id="7" name="Content Placeholder 3"/>
          <p:cNvSpPr txBox="1"/>
          <p:nvPr/>
        </p:nvSpPr>
        <p:spPr>
          <a:xfrm>
            <a:off x="618094" y="1600201"/>
            <a:ext cx="5620287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Install CRDs, controllers, actuators into management cluster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objects 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Cluster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Machine(s) for the control plane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Add-ons (CNI)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MachineDeployment</a:t>
            </a:r>
            <a:r>
              <a:rPr lang="en-US" dirty="0"/>
              <a:t>(s) for worker nodes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CAPI creates infrastructure &amp; bootstraps target cluster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87605" y="1435243"/>
            <a:ext cx="4686301" cy="290292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Management Cluster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036195" y="1835387"/>
            <a:ext cx="4392753" cy="27495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Cluster API Controllers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56295" y="2661783"/>
            <a:ext cx="1805854" cy="28192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Cluster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156295" y="3610063"/>
            <a:ext cx="1805854" cy="3879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MachineDeployments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156295" y="3069435"/>
            <a:ext cx="1805854" cy="38798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Control plane Machines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6195" y="2349343"/>
            <a:ext cx="2068653" cy="181737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Cluster A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480395" y="2665593"/>
            <a:ext cx="1805854" cy="28192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Cluster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480395" y="3613873"/>
            <a:ext cx="1805854" cy="3879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MachineDeployments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480395" y="3073245"/>
            <a:ext cx="1805854" cy="38798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Control plane Machines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360295" y="2353153"/>
            <a:ext cx="2068653" cy="181737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Cluster B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36194" y="5026749"/>
            <a:ext cx="1925955" cy="36297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Networking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033247" y="6516973"/>
            <a:ext cx="1925954" cy="36297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033248" y="5516724"/>
            <a:ext cx="1925955" cy="36297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Firewall Rules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33248" y="6006262"/>
            <a:ext cx="1925955" cy="3629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Load Balancer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9505252" y="5007307"/>
            <a:ext cx="1925955" cy="36297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Networking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502305" y="6497531"/>
            <a:ext cx="1925954" cy="36297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502306" y="5497282"/>
            <a:ext cx="1925955" cy="36297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Firewall Rules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502306" y="5986820"/>
            <a:ext cx="1925955" cy="36297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Load Balancer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Cluster </a:t>
            </a:r>
            <a:r>
              <a:rPr lang="en-US" altLang="zh-CN" dirty="0"/>
              <a:t>C</a:t>
            </a:r>
            <a:r>
              <a:rPr lang="en-US" dirty="0"/>
              <a:t>reation</a:t>
            </a:r>
            <a:endParaRPr lang="en-US" dirty="0"/>
          </a:p>
        </p:txBody>
      </p:sp>
      <p:sp>
        <p:nvSpPr>
          <p:cNvPr id="26" name="Content Placeholder 3"/>
          <p:cNvSpPr txBox="1"/>
          <p:nvPr/>
        </p:nvSpPr>
        <p:spPr>
          <a:xfrm>
            <a:off x="325939" y="1533673"/>
            <a:ext cx="6349502" cy="468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Start with “bootstrap” cluster (kind)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Install CRDs, controllers, actuators into bootstrap cluster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objects (cluster, machine, etc.)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Creates infrastructure &amp; bootstraps target cluster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Copy Cluster API &amp; objects into target cluster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Delete kind bootstrap cluster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Use target cluster for all future management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4368" y="2205682"/>
            <a:ext cx="5341693" cy="33409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543339" y="1957093"/>
            <a:ext cx="5045765" cy="15533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ClusterAPI</a:t>
            </a: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543339" y="2733774"/>
            <a:ext cx="5045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3200" b="0" i="0" dirty="0"/>
              <a:t>Yang</a:t>
            </a:r>
            <a:r>
              <a:rPr lang="zh-CN" altLang="en-US" sz="3200" b="0" i="0" dirty="0"/>
              <a:t> </a:t>
            </a:r>
            <a:r>
              <a:rPr lang="en-US" altLang="zh-CN" sz="3200" b="0" i="0" dirty="0"/>
              <a:t>Yu</a:t>
            </a:r>
            <a:endParaRPr lang="en-US" altLang="zh-CN" sz="3200" b="0" i="0" dirty="0"/>
          </a:p>
          <a:p>
            <a:r>
              <a:rPr lang="en-US" altLang="zh-CN" sz="3200" b="0" dirty="0"/>
              <a:t>VMware</a:t>
            </a:r>
            <a:endParaRPr lang="en-US" sz="3200" b="0" i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ClusterAPI</a:t>
            </a:r>
            <a:r>
              <a:rPr lang="en-US" dirty="0"/>
              <a:t> Roadmap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Long term priorities</a:t>
            </a:r>
            <a:endParaRPr lang="en-US" dirty="0"/>
          </a:p>
        </p:txBody>
      </p:sp>
      <p:sp>
        <p:nvSpPr>
          <p:cNvPr id="5" name="Content Placeholder 1"/>
          <p:cNvSpPr txBox="1"/>
          <p:nvPr/>
        </p:nvSpPr>
        <p:spPr>
          <a:xfrm>
            <a:off x="599676" y="1796841"/>
            <a:ext cx="10975658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Refining architecture to share cluster bootstrapping logic across infrastructure providers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Focusing on node and control plane lifecycle management, including upgrades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Working on common tooling to create VM images for multiple infrastructure providers</a:t>
            </a:r>
            <a:endParaRPr lang="en-US"/>
          </a:p>
          <a:p>
            <a:pPr marL="342900" indent="-342900" fontAlgn="base"/>
            <a:r>
              <a:rPr lang="en-US"/>
              <a:t>Extension Mechanisms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Project governance</a:t>
            </a:r>
            <a:endParaRPr lang="en-US" dirty="0"/>
          </a:p>
        </p:txBody>
      </p:sp>
      <p:sp>
        <p:nvSpPr>
          <p:cNvPr id="4" name="Content Placeholder 1"/>
          <p:cNvSpPr txBox="1"/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/>
            <a:r>
              <a:rPr lang="en-US"/>
              <a:t>Release cadence</a:t>
            </a:r>
            <a:endParaRPr lang="en-US"/>
          </a:p>
          <a:p>
            <a:pPr marL="800100" lvl="1" indent="-342900" fontAlgn="base"/>
            <a:r>
              <a:rPr lang="en-US"/>
              <a:t>Reduce scope to iterate faster</a:t>
            </a:r>
            <a:endParaRPr lang="en-US"/>
          </a:p>
          <a:p>
            <a:pPr marL="800100" lvl="1" indent="-342900" fontAlgn="base"/>
            <a:r>
              <a:rPr lang="en-US"/>
              <a:t>4 releases per year</a:t>
            </a:r>
            <a:endParaRPr lang="en-US"/>
          </a:p>
          <a:p>
            <a:pPr marL="800100" lvl="1" indent="-342900" fontAlgn="base"/>
            <a:r>
              <a:rPr lang="en-US"/>
              <a:t>~6 weeks after each Kubernetes minor release</a:t>
            </a:r>
            <a:endParaRPr lang="en-US"/>
          </a:p>
          <a:p>
            <a:pPr marL="800100" lvl="1" indent="-342900" fontAlgn="base"/>
            <a:r>
              <a:rPr lang="en-US"/>
              <a:t>v1alpha2 tentatively set for August</a:t>
            </a:r>
            <a:endParaRPr lang="en-US"/>
          </a:p>
          <a:p>
            <a:pPr marL="342900" indent="-342900" fontAlgn="base"/>
            <a:r>
              <a:rPr lang="en-US"/>
              <a:t>Backlog prioritization proposal</a:t>
            </a:r>
            <a:endParaRPr lang="en-US"/>
          </a:p>
          <a:p>
            <a:pPr marL="342900" indent="-342900" fontAlgn="base"/>
            <a:r>
              <a:rPr lang="en-US"/>
              <a:t>Communication &amp; collaboration through KEPs, improved meeting etiquette</a:t>
            </a:r>
            <a:endParaRPr lang="en-US"/>
          </a:p>
          <a:p>
            <a:pPr marL="342900" indent="-342900" fontAlgn="base"/>
            <a:r>
              <a:rPr lang="en-US"/>
              <a:t>Many alphas &amp; betas until APIs stabilize (similar to how we handled kubeadm)</a:t>
            </a:r>
            <a:endParaRPr lang="en-US"/>
          </a:p>
          <a:p>
            <a:pPr marL="800100" lvl="1" indent="-342900" fontAlgn="base"/>
            <a:r>
              <a:rPr lang="en-US"/>
              <a:t>Underlying controllers can be robust, though!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P</a:t>
            </a:r>
            <a:r>
              <a:rPr lang="en-US" dirty="0"/>
              <a:t>roposed v1alpha2 scope</a:t>
            </a:r>
            <a:endParaRPr lang="en-US" dirty="0"/>
          </a:p>
        </p:txBody>
      </p:sp>
      <p:sp>
        <p:nvSpPr>
          <p:cNvPr id="5" name="Content Placeholder 1"/>
          <p:cNvSpPr txBox="1"/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Model - P0</a:t>
            </a:r>
            <a:endParaRPr lang="en-US"/>
          </a:p>
          <a:p>
            <a:pPr lvl="1"/>
            <a:r>
              <a:rPr lang="en-US"/>
              <a:t>Machine states and bootstrapping</a:t>
            </a:r>
            <a:endParaRPr lang="en-US"/>
          </a:p>
          <a:p>
            <a:pPr lvl="1"/>
            <a:r>
              <a:rPr lang="en-US"/>
              <a:t>Remote node references</a:t>
            </a:r>
            <a:endParaRPr lang="en-US"/>
          </a:p>
          <a:p>
            <a:pPr lvl="1"/>
            <a:r>
              <a:rPr lang="en-US"/>
              <a:t>Control plane lifecycle management</a:t>
            </a:r>
            <a:endParaRPr lang="en-US"/>
          </a:p>
          <a:p>
            <a:r>
              <a:rPr lang="en-US"/>
              <a:t>Upgrades - P1</a:t>
            </a:r>
            <a:endParaRPr lang="en-US"/>
          </a:p>
          <a:p>
            <a:pPr lvl="1"/>
            <a:r>
              <a:rPr lang="en-US"/>
              <a:t>For ClusterAPI itself</a:t>
            </a:r>
            <a:endParaRPr lang="en-US"/>
          </a:p>
          <a:p>
            <a:pPr lvl="1"/>
            <a:r>
              <a:rPr lang="en-US"/>
              <a:t>For clusters provisioned by ClusterAPI</a:t>
            </a:r>
            <a:endParaRPr lang="en-US"/>
          </a:p>
          <a:p>
            <a:r>
              <a:rPr lang="en-US"/>
              <a:t>Status - P2</a:t>
            </a:r>
            <a:endParaRPr lang="en-US"/>
          </a:p>
          <a:p>
            <a:pPr lvl="1"/>
            <a:r>
              <a:rPr lang="en-US"/>
              <a:t>Health reporting</a:t>
            </a:r>
            <a:endParaRPr lang="en-US"/>
          </a:p>
          <a:p>
            <a:pPr lvl="1"/>
            <a:r>
              <a:rPr lang="en-US"/>
              <a:t>Progress reporting</a:t>
            </a:r>
            <a:endParaRPr lang="en-US"/>
          </a:p>
          <a:p>
            <a:r>
              <a:rPr lang="en-US"/>
              <a:t>Security - P3</a:t>
            </a:r>
            <a:endParaRPr lang="en-US"/>
          </a:p>
          <a:p>
            <a:pPr lvl="1"/>
            <a:r>
              <a:rPr lang="en-US"/>
              <a:t>Certificate storage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API and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H</a:t>
            </a:r>
            <a:r>
              <a:rPr lang="en-US" dirty="0"/>
              <a:t>ow to get involved</a:t>
            </a:r>
            <a:endParaRPr lang="en-US" dirty="0"/>
          </a:p>
        </p:txBody>
      </p:sp>
      <p:sp>
        <p:nvSpPr>
          <p:cNvPr id="4" name="Content Placeholder 1"/>
          <p:cNvSpPr txBox="1"/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Try it out!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Join our mirror sig and/or community meetings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File bugs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Add feature requests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Submit pull requests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4386" y="2630104"/>
            <a:ext cx="6670948" cy="35420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Links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0215" y="1582340"/>
            <a:ext cx="101984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"/>
              </a:rPr>
              <a:t>SIG Cluster Lifecycle</a:t>
            </a:r>
            <a:endParaRPr lang="en-US" dirty="0"/>
          </a:p>
          <a:p>
            <a:r>
              <a:rPr lang="en-US" dirty="0">
                <a:hlinkClick r:id="rId2"/>
              </a:rPr>
              <a:t>Cluster API (CAPI)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Project Meeting Minutes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Community Forum</a:t>
            </a:r>
            <a:endParaRPr lang="en-US" dirty="0">
              <a:hlinkClick r:id="rId5"/>
            </a:endParaRPr>
          </a:p>
          <a:p>
            <a:pPr lvl="1"/>
            <a:r>
              <a:rPr lang="en-US" dirty="0">
                <a:hlinkClick r:id="rId5"/>
              </a:rPr>
              <a:t>Scope &amp; Objectives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Use Cases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Extension Mechanism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Data Model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Control Plane Lifecycle Management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Node Lifecycle Management</a:t>
            </a:r>
            <a:endParaRPr lang="en-US" dirty="0"/>
          </a:p>
          <a:p>
            <a:r>
              <a:rPr lang="en-US" dirty="0">
                <a:hlinkClick r:id="rId11"/>
              </a:rPr>
              <a:t>AWS Provider (CAPA)</a:t>
            </a:r>
            <a:endParaRPr lang="en-US" dirty="0"/>
          </a:p>
          <a:p>
            <a:r>
              <a:rPr lang="en-US" dirty="0">
                <a:hlinkClick r:id="rId12"/>
              </a:rPr>
              <a:t>vSphere Provider (CAPV)</a:t>
            </a:r>
            <a:endParaRPr lang="en-US" dirty="0"/>
          </a:p>
          <a:p>
            <a:r>
              <a:rPr lang="en-US" dirty="0">
                <a:hlinkClick r:id="rId13"/>
              </a:rPr>
              <a:t>Azure Provider (CAPZ)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35118" y="1740676"/>
            <a:ext cx="7514896" cy="357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Memory lane</a:t>
            </a: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Kubernetes bootstrapping &amp; provisioning</a:t>
            </a: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4"/>
                </a:solidFill>
              </a:rPr>
              <a:t>ClusterAPI</a:t>
            </a: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Demo</a:t>
            </a: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Roadmap</a:t>
            </a: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4"/>
                </a:solidFill>
              </a:rPr>
              <a:t>ClusterAPI</a:t>
            </a:r>
            <a:r>
              <a:rPr lang="en-US" sz="2800" dirty="0">
                <a:solidFill>
                  <a:schemeClr val="accent4"/>
                </a:solidFill>
              </a:rPr>
              <a:t> and you</a:t>
            </a:r>
            <a:endParaRPr lang="en-US" sz="28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745206" y="412051"/>
            <a:ext cx="9838711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What is a Kubernetes Cluster?</a:t>
            </a:r>
            <a:endParaRPr lang="en-US" dirty="0"/>
          </a:p>
        </p:txBody>
      </p:sp>
      <p:sp>
        <p:nvSpPr>
          <p:cNvPr id="4" name="Content Placeholder 4"/>
          <p:cNvSpPr txBox="1"/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Infrastructure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Networking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Firewall Rules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Servers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Load balancer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Kubernetes components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Add-ons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Disaster recovery (Velero)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Ingress (Contour, Gimbal)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Registry (Harbor)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Conformance (Sonobuoy)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User Apps</a:t>
            </a:r>
            <a:endParaRPr lang="en-US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661266" y="434208"/>
            <a:ext cx="955777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Kubernetes Components</a:t>
            </a:r>
            <a:endParaRPr lang="en-US" dirty="0"/>
          </a:p>
        </p:txBody>
      </p:sp>
      <p:sp>
        <p:nvSpPr>
          <p:cNvPr id="3" name="Content Placeholder 1"/>
          <p:cNvSpPr txBox="1"/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Container runtime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kubelet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etcd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kube-apiserver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kube-scheduler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kube-controller-manager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kube-proxy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CNI provider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CoreDNS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053395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Bootstrapping?</a:t>
            </a:r>
            <a:endParaRPr lang="en-US" dirty="0"/>
          </a:p>
        </p:txBody>
      </p:sp>
      <p:sp>
        <p:nvSpPr>
          <p:cNvPr id="5" name="Content Placeholder 1"/>
          <p:cNvSpPr txBox="1"/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Container runtime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kubelet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etcd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kube-apiserver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kube-scheduler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kube-controller-manager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kube-proxy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CNI provider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CoreDNS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 bwMode="gray">
          <a:xfrm>
            <a:off x="4744950" y="1761536"/>
            <a:ext cx="824948" cy="4445970"/>
          </a:xfrm>
          <a:prstGeom prst="rightBrac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 bwMode="gray">
          <a:xfrm flipV="1">
            <a:off x="5393725" y="3944765"/>
            <a:ext cx="2456758" cy="39756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0837" y="2478777"/>
            <a:ext cx="3011487" cy="3011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0422" y="5105836"/>
            <a:ext cx="3760122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200" dirty="0"/>
              <a:t>???????</a:t>
            </a:r>
            <a:endParaRPr lang="en-US" sz="7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kubeadm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Consistent Kubernetes cluster bootstrapping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0533956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kubeadm</a:t>
            </a:r>
            <a:endParaRPr lang="en-US" dirty="0"/>
          </a:p>
        </p:txBody>
      </p:sp>
      <p:sp>
        <p:nvSpPr>
          <p:cNvPr id="10" name="Content Placeholder 1"/>
          <p:cNvSpPr txBox="1"/>
          <p:nvPr/>
        </p:nvSpPr>
        <p:spPr>
          <a:xfrm>
            <a:off x="616666" y="1600201"/>
            <a:ext cx="10975658" cy="457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Owned by SIG Cluster Lifecycle 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Provides a consistent cluster bootstrapping experience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/>
              <a:t>Declarative configuration model (InitConfiguration, ClusterConfiguration, JoinConfiguration)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kubeadm init</a:t>
            </a:r>
            <a:r>
              <a:rPr lang="en-US"/>
              <a:t>: create a new control plane node</a:t>
            </a:r>
            <a:endParaRPr lang="en-US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kubeadm join</a:t>
            </a:r>
            <a:r>
              <a:rPr lang="en-US"/>
              <a:t>: join a new control plane or worker node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Building block for higher-level systems</a:t>
            </a: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Does not handle infrastructure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02920" y="471278"/>
            <a:ext cx="11289404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Ku</a:t>
            </a:r>
            <a:r>
              <a:rPr lang="en-US" dirty="0"/>
              <a:t>bernetes Cluster: Provisioning?</a:t>
            </a:r>
            <a:endParaRPr lang="en-US" dirty="0"/>
          </a:p>
        </p:txBody>
      </p:sp>
      <p:sp>
        <p:nvSpPr>
          <p:cNvPr id="4" name="Content Placeholder 8"/>
          <p:cNvSpPr txBox="1"/>
          <p:nvPr/>
        </p:nvSpPr>
        <p:spPr>
          <a:xfrm>
            <a:off x="616666" y="1796841"/>
            <a:ext cx="10975658" cy="4572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Infrastructure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Networking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Firewall Rules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Servers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Load balancer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Kubernetes components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Add-ons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Disaster recovery (</a:t>
            </a:r>
            <a:r>
              <a:rPr lang="en-US" dirty="0" err="1"/>
              <a:t>Velero</a:t>
            </a:r>
            <a:r>
              <a:rPr lang="en-US" dirty="0"/>
              <a:t>)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Ingress (Contour, Gimbal)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Registry (Harbor)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Conformance (</a:t>
            </a:r>
            <a:r>
              <a:rPr lang="en-US" dirty="0" err="1"/>
              <a:t>Sonobuoy</a:t>
            </a:r>
            <a:r>
              <a:rPr lang="en-US" dirty="0"/>
              <a:t>)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User Apps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1435" y="1531020"/>
            <a:ext cx="3785084" cy="3785084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 bwMode="gray">
          <a:xfrm>
            <a:off x="4663040" y="1856476"/>
            <a:ext cx="546652" cy="3911753"/>
          </a:xfrm>
          <a:prstGeom prst="rightBrac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 bwMode="gray">
          <a:xfrm>
            <a:off x="5309082" y="3808807"/>
            <a:ext cx="149087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49040" y="5181114"/>
            <a:ext cx="3468756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200" dirty="0"/>
              <a:t>???????</a:t>
            </a:r>
            <a:endParaRPr lang="en-US" sz="7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Theme3</Template>
  <TotalTime>0</TotalTime>
  <Words>4135</Words>
  <Application>WPS 演示</Application>
  <PresentationFormat>Widescreen</PresentationFormat>
  <Paragraphs>266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宋体</vt:lpstr>
      <vt:lpstr>Wingdings</vt:lpstr>
      <vt:lpstr>Verdana</vt:lpstr>
      <vt:lpstr>Open Sans</vt:lpstr>
      <vt:lpstr>Metropolis</vt:lpstr>
      <vt:lpstr>Consolas</vt:lpstr>
      <vt:lpstr>微软雅黑</vt:lpstr>
      <vt:lpstr>Arial Unicode MS</vt:lpstr>
      <vt:lpstr>Calibri Light</vt:lpstr>
      <vt:lpstr>Calibri</vt:lpstr>
      <vt:lpstr>等线</vt:lpstr>
      <vt:lpstr>Segoe Print</vt:lpstr>
      <vt:lpstr>Theme3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kubeadm</vt:lpstr>
      <vt:lpstr>PowerPoint 演示文稿</vt:lpstr>
      <vt:lpstr>PowerPoint 演示文稿</vt:lpstr>
      <vt:lpstr>PowerPoint 演示文稿</vt:lpstr>
      <vt:lpstr>Cluster API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Demo!</vt:lpstr>
      <vt:lpstr>ClusterAPI Roadmap</vt:lpstr>
      <vt:lpstr>PowerPoint 演示文稿</vt:lpstr>
      <vt:lpstr>PowerPoint 演示文稿</vt:lpstr>
      <vt:lpstr>PowerPoint 演示文稿</vt:lpstr>
      <vt:lpstr>Cluster API and You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毛毛</cp:lastModifiedBy>
  <cp:revision>19</cp:revision>
  <dcterms:created xsi:type="dcterms:W3CDTF">2019-04-03T14:51:00Z</dcterms:created>
  <dcterms:modified xsi:type="dcterms:W3CDTF">2019-06-26T02:33:16Z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